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65" r:id="rId6"/>
    <p:sldId id="267" r:id="rId7"/>
    <p:sldId id="268" r:id="rId8"/>
    <p:sldId id="270" r:id="rId9"/>
    <p:sldId id="271" r:id="rId10"/>
    <p:sldId id="298" r:id="rId11"/>
    <p:sldId id="269" r:id="rId12"/>
    <p:sldId id="261" r:id="rId13"/>
    <p:sldId id="275" r:id="rId14"/>
    <p:sldId id="273" r:id="rId15"/>
    <p:sldId id="262" r:id="rId16"/>
    <p:sldId id="306" r:id="rId17"/>
    <p:sldId id="307" r:id="rId18"/>
    <p:sldId id="263" r:id="rId19"/>
    <p:sldId id="276" r:id="rId20"/>
    <p:sldId id="277" r:id="rId21"/>
    <p:sldId id="272" r:id="rId22"/>
    <p:sldId id="295" r:id="rId23"/>
    <p:sldId id="278" r:id="rId24"/>
    <p:sldId id="304" r:id="rId25"/>
    <p:sldId id="279" r:id="rId26"/>
    <p:sldId id="280" r:id="rId27"/>
    <p:sldId id="281" r:id="rId28"/>
    <p:sldId id="293" r:id="rId29"/>
    <p:sldId id="282" r:id="rId30"/>
    <p:sldId id="305" r:id="rId31"/>
    <p:sldId id="283" r:id="rId32"/>
    <p:sldId id="284" r:id="rId33"/>
    <p:sldId id="285" r:id="rId34"/>
    <p:sldId id="308" r:id="rId35"/>
    <p:sldId id="286" r:id="rId36"/>
    <p:sldId id="292" r:id="rId37"/>
    <p:sldId id="294" r:id="rId38"/>
    <p:sldId id="287" r:id="rId39"/>
    <p:sldId id="288" r:id="rId40"/>
    <p:sldId id="303" r:id="rId41"/>
    <p:sldId id="289" r:id="rId42"/>
    <p:sldId id="301" r:id="rId43"/>
    <p:sldId id="302" r:id="rId44"/>
    <p:sldId id="290" r:id="rId45"/>
    <p:sldId id="296" r:id="rId46"/>
    <p:sldId id="291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>
      <p:cViewPr varScale="1">
        <p:scale>
          <a:sx n="66" d="100"/>
          <a:sy n="66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2C267-D287-4702-9F51-4CF45C8B6BAE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9FBAC-86A6-4434-A403-6218945574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5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6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4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2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09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6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8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35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7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76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32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70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3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9FBAC-86A6-4434-A403-62189455743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77B3E4FF-8EEA-411D-B508-3CC665E44476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CE3B2EB7-9239-4B9A-8D9E-D99C74775D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etus and neonate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Tania Warnakulasuriya</a:t>
            </a:r>
          </a:p>
          <a:p>
            <a:r>
              <a:rPr lang="en-US" dirty="0" smtClean="0"/>
              <a:t>Department of Physiology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Haemoglobin synthesis in </a:t>
            </a:r>
            <a:r>
              <a:rPr lang="en-US" dirty="0" err="1" smtClean="0"/>
              <a:t>foetus</a:t>
            </a:r>
            <a:r>
              <a:rPr lang="en-US" dirty="0" smtClean="0"/>
              <a:t> and neonate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19776"/>
            <a:ext cx="5943599" cy="423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2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blood cells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Neutrophils </a:t>
            </a:r>
            <a:r>
              <a:rPr lang="en-US" dirty="0"/>
              <a:t>- </a:t>
            </a:r>
            <a:r>
              <a:rPr lang="en-US" dirty="0" smtClean="0"/>
              <a:t>bone </a:t>
            </a:r>
            <a:r>
              <a:rPr lang="en-US" dirty="0"/>
              <a:t>marrow.</a:t>
            </a:r>
          </a:p>
          <a:p>
            <a:pPr>
              <a:buClr>
                <a:schemeClr val="tx1"/>
              </a:buClr>
            </a:pPr>
            <a:r>
              <a:rPr lang="en-US" dirty="0"/>
              <a:t>Lymphocytes and plasma cells are produced in lymphoid organs and the thymus.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7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smtClean="0"/>
              <a:t>Hear beats from the 4</a:t>
            </a:r>
            <a:r>
              <a:rPr lang="en-US" baseline="30000" dirty="0" smtClean="0"/>
              <a:t>th</a:t>
            </a:r>
            <a:r>
              <a:rPr lang="en-US" dirty="0" smtClean="0"/>
              <a:t> week of gestation. (22 days)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Initially 65 beats per minute ( </a:t>
            </a:r>
            <a:r>
              <a:rPr lang="en-US" dirty="0" err="1" smtClean="0"/>
              <a:t>bpm</a:t>
            </a:r>
            <a:r>
              <a:rPr lang="en-US" dirty="0" smtClean="0"/>
              <a:t>) 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Nearing term 140 -160 </a:t>
            </a:r>
            <a:r>
              <a:rPr lang="en-US" dirty="0" err="1" smtClean="0"/>
              <a:t>bpm</a:t>
            </a:r>
            <a:r>
              <a:rPr lang="en-US" dirty="0" smtClean="0"/>
              <a:t>.</a:t>
            </a:r>
          </a:p>
          <a:p>
            <a:pPr>
              <a:buClr>
                <a:schemeClr val="tx1"/>
              </a:buClr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Autonomic nervous system control the </a:t>
            </a:r>
            <a:r>
              <a:rPr lang="en-US" dirty="0" smtClean="0"/>
              <a:t>fetal </a:t>
            </a:r>
            <a:r>
              <a:rPr lang="en-US" dirty="0"/>
              <a:t>heart rate, </a:t>
            </a:r>
            <a:r>
              <a:rPr lang="en-US" dirty="0" smtClean="0"/>
              <a:t>stroke </a:t>
            </a:r>
            <a:r>
              <a:rPr lang="en-US" dirty="0"/>
              <a:t>volume and BP.</a:t>
            </a:r>
          </a:p>
          <a:p>
            <a:pPr marL="0" indent="0">
              <a:buNone/>
            </a:pPr>
            <a:r>
              <a:rPr lang="en-US" dirty="0"/>
              <a:t>First half of pregnancy-Sympathetic system</a:t>
            </a:r>
          </a:p>
          <a:p>
            <a:pPr marL="0" indent="0">
              <a:buNone/>
            </a:pPr>
            <a:r>
              <a:rPr lang="en-US" dirty="0"/>
              <a:t>Second half – Parasympathetic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parameters near term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 smtClean="0"/>
              <a:t>HR	160bpm – 140bpm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/>
              <a:t>BP	70/45 mmHg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/>
              <a:t>Cardiac out put	350ml/min/kg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/>
              <a:t>                                     ( adult 80ml/kg/min)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		40% to placenta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		13% to brain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63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Fetal circulation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8005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Pulmonary circulation – high resistance</a:t>
            </a:r>
          </a:p>
          <a:p>
            <a:pPr marL="0" indent="0">
              <a:buNone/>
            </a:pPr>
            <a:r>
              <a:rPr lang="en-US" dirty="0" smtClean="0"/>
              <a:t>Systemic circulation – low resistance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important structures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Ductus venosus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Foramen ovale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Ductus </a:t>
            </a:r>
            <a:r>
              <a:rPr lang="en-US" dirty="0" err="1" smtClean="0"/>
              <a:t>arteriosus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Allows blood to bypass the liver and lungs.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Vascular system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7362" r="7116" b="9239"/>
          <a:stretch/>
        </p:blipFill>
        <p:spPr bwMode="auto">
          <a:xfrm>
            <a:off x="457201" y="1396536"/>
            <a:ext cx="4038600" cy="4954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010934" y="2133600"/>
            <a:ext cx="839500" cy="2557185"/>
            <a:chOff x="3916052" y="2338825"/>
            <a:chExt cx="839500" cy="2557185"/>
          </a:xfrm>
        </p:grpSpPr>
        <p:sp>
          <p:nvSpPr>
            <p:cNvPr id="5" name="Right Arrow 4"/>
            <p:cNvSpPr/>
            <p:nvPr/>
          </p:nvSpPr>
          <p:spPr>
            <a:xfrm rot="20457824">
              <a:off x="3916052" y="2976372"/>
              <a:ext cx="253617" cy="2265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6750319">
              <a:off x="4510704" y="2383927"/>
              <a:ext cx="289950" cy="1997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 rot="20457824">
              <a:off x="3981998" y="4669459"/>
              <a:ext cx="253617" cy="2265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1"/>
          <p:cNvSpPr txBox="1">
            <a:spLocks/>
          </p:cNvSpPr>
          <p:nvPr/>
        </p:nvSpPr>
        <p:spPr>
          <a:xfrm>
            <a:off x="4506108" y="1396536"/>
            <a:ext cx="4409291" cy="469946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92100" indent="-292100" algn="l" rtl="0" eaLnBrk="1" latinLnBrk="0" hangingPunct="1"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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rtl="0" eaLnBrk="1" latinLnBrk="0" hangingPunct="1">
              <a:spcBef>
                <a:spcPts val="400"/>
              </a:spcBef>
              <a:buClr>
                <a:schemeClr val="accent2"/>
              </a:buClr>
              <a:buSzPct val="90000"/>
              <a:buFontTx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192024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Ductus </a:t>
            </a:r>
            <a:r>
              <a:rPr lang="en-US" dirty="0" err="1" smtClean="0"/>
              <a:t>venosus</a:t>
            </a:r>
            <a:r>
              <a:rPr lang="en-US" dirty="0" smtClean="0"/>
              <a:t> –</a:t>
            </a:r>
          </a:p>
          <a:p>
            <a:pPr marL="0" indent="0">
              <a:buClr>
                <a:schemeClr val="tx1"/>
              </a:buClr>
              <a:buFont typeface="Wingdings 2"/>
              <a:buNone/>
            </a:pPr>
            <a:r>
              <a:rPr lang="en-US" dirty="0" smtClean="0"/>
              <a:t>Between the umbilical vein and the IVC. </a:t>
            </a:r>
          </a:p>
          <a:p>
            <a:pPr marL="0" indent="0">
              <a:buClr>
                <a:schemeClr val="tx1"/>
              </a:buClr>
              <a:buFont typeface="Wingdings 2"/>
              <a:buNone/>
            </a:pPr>
            <a:r>
              <a:rPr lang="en-US" dirty="0" smtClean="0"/>
              <a:t>Bypass the liver.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Foramen </a:t>
            </a:r>
            <a:r>
              <a:rPr lang="en-US" dirty="0" err="1" smtClean="0"/>
              <a:t>ovale</a:t>
            </a:r>
            <a:r>
              <a:rPr lang="en-US" dirty="0" smtClean="0"/>
              <a:t>-</a:t>
            </a:r>
          </a:p>
          <a:p>
            <a:pPr marL="0" indent="0">
              <a:buClr>
                <a:schemeClr val="tx1"/>
              </a:buClr>
              <a:buFont typeface="Wingdings 2"/>
              <a:buNone/>
            </a:pPr>
            <a:r>
              <a:rPr lang="en-US" dirty="0" smtClean="0"/>
              <a:t>Between the right and left atrium. 		        </a:t>
            </a:r>
          </a:p>
          <a:p>
            <a:pPr marL="0" indent="0">
              <a:buClr>
                <a:schemeClr val="tx1"/>
              </a:buClr>
              <a:buFont typeface="Wingdings 2"/>
              <a:buNone/>
            </a:pPr>
            <a:r>
              <a:rPr lang="en-US" dirty="0" smtClean="0"/>
              <a:t>Allows blood from IVC to bypass the pulmonary circulation.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Ductus arteriosus-</a:t>
            </a:r>
          </a:p>
          <a:p>
            <a:pPr marL="0" indent="0">
              <a:buClr>
                <a:schemeClr val="tx1"/>
              </a:buClr>
              <a:buFont typeface="Wingdings 2"/>
              <a:buNone/>
            </a:pPr>
            <a:r>
              <a:rPr lang="en-US" dirty="0" smtClean="0"/>
              <a:t>Between the pulmonary artery and the descending aorta. </a:t>
            </a:r>
          </a:p>
          <a:p>
            <a:pPr marL="0" indent="0">
              <a:buClr>
                <a:schemeClr val="tx1"/>
              </a:buClr>
              <a:buFont typeface="Wingdings 2"/>
              <a:buNone/>
            </a:pPr>
            <a:r>
              <a:rPr lang="en-US" dirty="0" smtClean="0"/>
              <a:t>Bypass the lungs.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2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Fetal circulation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030508" cy="5272881"/>
          </a:xfrm>
        </p:spPr>
      </p:pic>
    </p:spTree>
    <p:extLst>
      <p:ext uri="{BB962C8B-B14F-4D97-AF65-F5344CB8AC3E}">
        <p14:creationId xmlns:p14="http://schemas.microsoft.com/office/powerpoint/2010/main" val="295564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92100" lvl="0" indent="-292100" algn="ctr">
              <a:spcBef>
                <a:spcPts val="0"/>
              </a:spcBef>
            </a:pPr>
            <a:r>
              <a:rPr lang="en-US" sz="3200" dirty="0">
                <a:solidFill>
                  <a:prstClr val="white"/>
                </a:solidFill>
                <a:effectLst/>
                <a:ea typeface="+mn-ea"/>
                <a:cs typeface="+mn-cs"/>
              </a:rPr>
              <a:t>More oxygenated blood reach the brain, myocardium and adrenal glands</a:t>
            </a:r>
            <a:r>
              <a:rPr lang="en-US" sz="3200" dirty="0" smtClean="0">
                <a:solidFill>
                  <a:prstClr val="white"/>
                </a:solidFill>
                <a:effectLst/>
                <a:ea typeface="+mn-ea"/>
                <a:cs typeface="+mn-cs"/>
              </a:rPr>
              <a:t>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0" t="9084" r="19695" b="6734"/>
          <a:stretch/>
        </p:blipFill>
        <p:spPr>
          <a:xfrm>
            <a:off x="1676400" y="1600200"/>
            <a:ext cx="5410200" cy="5103962"/>
          </a:xfrm>
        </p:spPr>
      </p:pic>
    </p:spTree>
    <p:extLst>
      <p:ext uri="{BB962C8B-B14F-4D97-AF65-F5344CB8AC3E}">
        <p14:creationId xmlns:p14="http://schemas.microsoft.com/office/powerpoint/2010/main" val="10330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Fetal circulation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3920" y="2675466"/>
            <a:ext cx="6888480" cy="3572933"/>
          </a:xfrm>
        </p:spPr>
        <p:txBody>
          <a:bodyPr numCol="2">
            <a:normAutofit lnSpcReduction="10000"/>
          </a:bodyPr>
          <a:lstStyle/>
          <a:p>
            <a:pPr marL="301943" lvl="1" indent="0">
              <a:buNone/>
            </a:pPr>
            <a:r>
              <a:rPr lang="en-US" dirty="0" smtClean="0"/>
              <a:t>Umbilical vein</a:t>
            </a:r>
          </a:p>
          <a:p>
            <a:pPr marL="301943" lvl="1" indent="0">
              <a:buNone/>
            </a:pPr>
            <a:r>
              <a:rPr lang="en-US" dirty="0" smtClean="0"/>
              <a:t>Ductus venosus</a:t>
            </a:r>
          </a:p>
          <a:p>
            <a:pPr marL="301943" lvl="1" indent="0">
              <a:buNone/>
            </a:pPr>
            <a:r>
              <a:rPr lang="en-US" dirty="0" smtClean="0"/>
              <a:t>IVC</a:t>
            </a:r>
          </a:p>
          <a:p>
            <a:pPr marL="301943" lvl="1" indent="0">
              <a:buNone/>
            </a:pPr>
            <a:r>
              <a:rPr lang="en-US" dirty="0" smtClean="0"/>
              <a:t>RA</a:t>
            </a:r>
          </a:p>
          <a:p>
            <a:pPr marL="301943" lvl="1" indent="0">
              <a:buNone/>
            </a:pPr>
            <a:r>
              <a:rPr lang="en-US" dirty="0" smtClean="0"/>
              <a:t>Foramen ovale</a:t>
            </a:r>
          </a:p>
          <a:p>
            <a:pPr marL="301943" lvl="1" indent="0">
              <a:buNone/>
            </a:pPr>
            <a:r>
              <a:rPr lang="en-US" dirty="0" smtClean="0"/>
              <a:t>LA</a:t>
            </a:r>
          </a:p>
          <a:p>
            <a:pPr marL="301943" lvl="1" indent="0">
              <a:buNone/>
            </a:pPr>
            <a:r>
              <a:rPr lang="en-US" dirty="0" smtClean="0"/>
              <a:t>Arteries of head and forearm</a:t>
            </a:r>
          </a:p>
          <a:p>
            <a:pPr marL="301943" lvl="1" indent="0">
              <a:buNone/>
            </a:pPr>
            <a:r>
              <a:rPr lang="en-US" dirty="0" smtClean="0"/>
              <a:t>SVC</a:t>
            </a:r>
          </a:p>
          <a:p>
            <a:pPr marL="301943" lvl="1" indent="0">
              <a:buNone/>
            </a:pPr>
            <a:r>
              <a:rPr lang="en-US" dirty="0" smtClean="0"/>
              <a:t>RA</a:t>
            </a:r>
          </a:p>
          <a:p>
            <a:pPr marL="301943" lvl="1" indent="0">
              <a:buNone/>
            </a:pPr>
            <a:r>
              <a:rPr lang="en-US" dirty="0" smtClean="0"/>
              <a:t>RV</a:t>
            </a:r>
          </a:p>
          <a:p>
            <a:pPr marL="301943" lvl="1" indent="0">
              <a:buNone/>
            </a:pPr>
            <a:r>
              <a:rPr lang="en-US" dirty="0" smtClean="0"/>
              <a:t>Pulmonary artery</a:t>
            </a:r>
          </a:p>
          <a:p>
            <a:pPr marL="301943" lvl="1" indent="0">
              <a:buNone/>
            </a:pPr>
            <a:r>
              <a:rPr lang="en-US" dirty="0" smtClean="0"/>
              <a:t>Ductus </a:t>
            </a:r>
            <a:r>
              <a:rPr lang="en-US" dirty="0" err="1" smtClean="0"/>
              <a:t>arteriosus</a:t>
            </a:r>
            <a:endParaRPr lang="en-US" dirty="0" smtClean="0"/>
          </a:p>
          <a:p>
            <a:pPr marL="301943" lvl="1" indent="0">
              <a:buNone/>
            </a:pPr>
            <a:r>
              <a:rPr lang="en-US" dirty="0" smtClean="0"/>
              <a:t>Descending aorta</a:t>
            </a:r>
          </a:p>
          <a:p>
            <a:pPr marL="301943" lvl="1" indent="0">
              <a:buNone/>
            </a:pPr>
            <a:r>
              <a:rPr lang="en-US" dirty="0" smtClean="0"/>
              <a:t>Umbilical artery</a:t>
            </a:r>
          </a:p>
          <a:p>
            <a:pPr marL="301943" lvl="1" indent="0">
              <a:buNone/>
            </a:pPr>
            <a:r>
              <a:rPr lang="en-US" dirty="0" smtClean="0"/>
              <a:t>Placenta</a:t>
            </a:r>
            <a:endParaRPr lang="en-US" dirty="0"/>
          </a:p>
        </p:txBody>
      </p:sp>
      <p:sp>
        <p:nvSpPr>
          <p:cNvPr id="7" name="Curved Right Arrow 6"/>
          <p:cNvSpPr/>
          <p:nvPr/>
        </p:nvSpPr>
        <p:spPr>
          <a:xfrm>
            <a:off x="914400" y="34290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>
            <a:off x="914400" y="29718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883920" y="38100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>
            <a:off x="883920" y="41910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>
            <a:off x="914400" y="45720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>
            <a:off x="914400" y="50292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4267200" y="29337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4236720" y="33655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4226560" y="37973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Right Arrow 23"/>
          <p:cNvSpPr/>
          <p:nvPr/>
        </p:nvSpPr>
        <p:spPr>
          <a:xfrm>
            <a:off x="4236720" y="41783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262120" y="45720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62120" y="50292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>
            <a:off x="4236720" y="5410200"/>
            <a:ext cx="365760" cy="228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system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Placenta is the organ of respiration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End of 1</a:t>
            </a:r>
            <a:r>
              <a:rPr lang="en-US" baseline="30000" dirty="0" smtClean="0"/>
              <a:t>st</a:t>
            </a:r>
            <a:r>
              <a:rPr lang="en-US" dirty="0" smtClean="0"/>
              <a:t> trimester- attempted respiratory movements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Tactile stimulation and asphyxia increase respiratory movements.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Last 3-4 months- respiratory movements are inhibited.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Lungs are deflated and filled with clear fluid.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2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end of the lecture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4724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You should be able to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Describe the growth </a:t>
            </a:r>
            <a:r>
              <a:rPr lang="en-US" sz="3000" dirty="0" smtClean="0"/>
              <a:t>of </a:t>
            </a:r>
            <a:r>
              <a:rPr lang="en-US" sz="3000" dirty="0"/>
              <a:t>the fetus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Describe the structure of the fetal circulation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Describe physiological adaptation to hypoxia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Outline the changes in the circulation and respiration after birth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Outline the postnatal maturation of organs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416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Nervous system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2286000"/>
            <a:ext cx="7975600" cy="384016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Spinal reflexes are present by 3 months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Cortical  functions are not mature even at birth.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0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Kidneys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Urine excretion starts by 2</a:t>
            </a:r>
            <a:r>
              <a:rPr lang="en-US" baseline="30000" dirty="0" smtClean="0"/>
              <a:t>nd</a:t>
            </a:r>
            <a:r>
              <a:rPr lang="en-US" dirty="0" smtClean="0"/>
              <a:t> trimester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Regulation mechanisms not mature</a:t>
            </a:r>
          </a:p>
          <a:p>
            <a:pPr>
              <a:buClr>
                <a:schemeClr val="tx1"/>
              </a:buClr>
            </a:pPr>
            <a:r>
              <a:rPr lang="en-US" dirty="0"/>
              <a:t>Urine forms a part of amniotic </a:t>
            </a:r>
            <a:r>
              <a:rPr lang="en-US" dirty="0" smtClean="0"/>
              <a:t>fluid (70-80%)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 smtClean="0"/>
              <a:t>Abnormal or absent kidney will result in reduced amniotic fluid.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Fetal GIT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smtClean="0"/>
              <a:t>12 weeks – swallows amniotic fluid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/>
              <a:t>Able to absorb fluid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/>
              <a:t>Forms meconium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</a:t>
            </a:r>
            <a:r>
              <a:rPr lang="en-US" dirty="0" smtClean="0"/>
              <a:t>bsorption of nutrients is limited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/>
              <a:t>Nutrition through the placenta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 smtClean="0"/>
              <a:t>During hypoxia sphincters relax and release meconium into the amniotic fluid – result in </a:t>
            </a:r>
            <a:r>
              <a:rPr lang="en-US" sz="2800" u="sng" dirty="0" smtClean="0"/>
              <a:t>meconium aspiration </a:t>
            </a:r>
            <a:r>
              <a:rPr lang="en-US" sz="2800" dirty="0" smtClean="0"/>
              <a:t>at birth.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77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fetal adrenal gland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Contain medulla, zoned cortex, and a fetal zone.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666" r="31667" b="4445"/>
          <a:stretch/>
        </p:blipFill>
        <p:spPr>
          <a:xfrm>
            <a:off x="1447800" y="3048000"/>
            <a:ext cx="6248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fetal adrenal gland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Medulla secret catecholamine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Fetal zone is important for placental oestrogen synthesis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Cortex converts progesterone to cortisol.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Neonate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590800"/>
            <a:ext cx="7408333" cy="365760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From birth to 1 month.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Period of adaptation to the life outside the womb.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At birth</a:t>
            </a:r>
          </a:p>
          <a:p>
            <a:pPr marL="0" indent="0">
              <a:buNone/>
            </a:pPr>
            <a:r>
              <a:rPr lang="en-US" dirty="0" smtClean="0"/>
              <a:t>Placental support with drawn.</a:t>
            </a:r>
          </a:p>
          <a:p>
            <a:pPr marL="0" indent="0">
              <a:buNone/>
            </a:pPr>
            <a:r>
              <a:rPr lang="en-US" dirty="0" smtClean="0"/>
              <a:t>Loose respiratory and metabolic support.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625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6280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 first and immediate step in the process of adjustment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Begins immediately after birth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Achieve a normal rhythm in 1 minute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Stimulated  by relative hypoxia, cold exposure and tactile stimulation.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Neonates tolerate hypoxia for longer than adults ( 10 </a:t>
            </a:r>
            <a:r>
              <a:rPr lang="en-US" dirty="0" err="1" smtClean="0"/>
              <a:t>mins</a:t>
            </a:r>
            <a:r>
              <a:rPr lang="en-US" dirty="0" smtClean="0"/>
              <a:t> vs  4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7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5543550" cy="1201547"/>
          </a:xfrm>
        </p:spPr>
        <p:txBody>
          <a:bodyPr/>
          <a:lstStyle/>
          <a:p>
            <a:r>
              <a:rPr lang="en-US" dirty="0" smtClean="0"/>
              <a:t>Lung expansion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399" y="1143000"/>
            <a:ext cx="4648201" cy="541020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dirty="0" smtClean="0"/>
              <a:t>Alveoli are collapsed at birth and are filled with fluid. Has a high surface tension.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400" dirty="0" smtClean="0"/>
              <a:t>A large negative intra-pleural pressure is created with the first breath (60 mmHg)</a:t>
            </a:r>
          </a:p>
          <a:p>
            <a:pPr>
              <a:buClr>
                <a:schemeClr val="tx1"/>
              </a:buClr>
            </a:pPr>
            <a:r>
              <a:rPr lang="en-US" sz="2400" dirty="0" smtClean="0"/>
              <a:t>Once the alveoli are opened less effort is needed to maintain it and continue breathing.</a:t>
            </a:r>
          </a:p>
          <a:p>
            <a:pPr>
              <a:buClr>
                <a:schemeClr val="tx1"/>
              </a:buClr>
            </a:pPr>
            <a:r>
              <a:rPr lang="en-US" sz="2400" dirty="0" smtClean="0"/>
              <a:t>Surfactant help in keeping the alveoli open</a:t>
            </a:r>
          </a:p>
        </p:txBody>
      </p: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4952285" y="0"/>
            <a:ext cx="4359991" cy="2742917"/>
            <a:chOff x="3163" y="0"/>
            <a:chExt cx="2703" cy="1684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3684" y="0"/>
              <a:ext cx="2182" cy="1392"/>
              <a:chOff x="144" y="2784"/>
              <a:chExt cx="2182" cy="1392"/>
            </a:xfrm>
          </p:grpSpPr>
          <p:sp>
            <p:nvSpPr>
              <p:cNvPr id="7" name="Rectangle 5" descr="Large grid"/>
              <p:cNvSpPr>
                <a:spLocks noChangeArrowheads="1"/>
              </p:cNvSpPr>
              <p:nvPr/>
            </p:nvSpPr>
            <p:spPr bwMode="auto">
              <a:xfrm>
                <a:off x="144" y="2784"/>
                <a:ext cx="2016" cy="13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Line 6"/>
              <p:cNvSpPr>
                <a:spLocks noChangeShapeType="1"/>
              </p:cNvSpPr>
              <p:nvPr/>
            </p:nvSpPr>
            <p:spPr bwMode="auto">
              <a:xfrm>
                <a:off x="527" y="2880"/>
                <a:ext cx="1" cy="8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7"/>
              <p:cNvSpPr>
                <a:spLocks noChangeShapeType="1"/>
              </p:cNvSpPr>
              <p:nvPr/>
            </p:nvSpPr>
            <p:spPr bwMode="auto">
              <a:xfrm>
                <a:off x="528" y="3696"/>
                <a:ext cx="1584" cy="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8"/>
              <p:cNvSpPr>
                <a:spLocks noChangeShapeType="1"/>
              </p:cNvSpPr>
              <p:nvPr/>
            </p:nvSpPr>
            <p:spPr bwMode="auto">
              <a:xfrm>
                <a:off x="1152" y="3711"/>
                <a:ext cx="1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1060" y="3789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/>
                  <a:t>0</a:t>
                </a:r>
                <a:endParaRPr lang="en-GB" sz="2400"/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1324" y="3803"/>
                <a:ext cx="9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 dirty="0"/>
                  <a:t>-20  -40  -60</a:t>
                </a:r>
                <a:endParaRPr lang="en-GB" sz="2000" dirty="0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1488" y="3711"/>
                <a:ext cx="1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1776" y="3711"/>
                <a:ext cx="1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>
                <a:off x="2064" y="3711"/>
                <a:ext cx="1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437" y="3781"/>
                <a:ext cx="95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 dirty="0"/>
                  <a:t>+40 +20</a:t>
                </a:r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>
                <a:off x="528" y="3711"/>
                <a:ext cx="1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864" y="3711"/>
                <a:ext cx="1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Text Box 17"/>
              <p:cNvSpPr txBox="1">
                <a:spLocks noChangeArrowheads="1"/>
              </p:cNvSpPr>
              <p:nvPr/>
            </p:nvSpPr>
            <p:spPr bwMode="auto">
              <a:xfrm>
                <a:off x="240" y="3929"/>
                <a:ext cx="208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 sz="1600" dirty="0" err="1"/>
                  <a:t>Intrapleural</a:t>
                </a:r>
                <a:r>
                  <a:rPr lang="en-GB" sz="1600" dirty="0"/>
                  <a:t> pressure (cm water)</a:t>
                </a:r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 rot="-5400000">
                <a:off x="-58" y="3122"/>
                <a:ext cx="769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 sz="1600"/>
                  <a:t>Volume  (ml)</a:t>
                </a:r>
                <a:endParaRPr lang="en-GB" sz="240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432" y="3264"/>
                <a:ext cx="1680" cy="464"/>
              </a:xfrm>
              <a:custGeom>
                <a:avLst/>
                <a:gdLst>
                  <a:gd name="T0" fmla="*/ 754 w 1728"/>
                  <a:gd name="T1" fmla="*/ 432 h 464"/>
                  <a:gd name="T2" fmla="*/ 1361 w 1728"/>
                  <a:gd name="T3" fmla="*/ 432 h 464"/>
                  <a:gd name="T4" fmla="*/ 1641 w 1728"/>
                  <a:gd name="T5" fmla="*/ 240 h 464"/>
                  <a:gd name="T6" fmla="*/ 1594 w 1728"/>
                  <a:gd name="T7" fmla="*/ 48 h 464"/>
                  <a:gd name="T8" fmla="*/ 1361 w 1728"/>
                  <a:gd name="T9" fmla="*/ 48 h 464"/>
                  <a:gd name="T10" fmla="*/ 101 w 1728"/>
                  <a:gd name="T11" fmla="*/ 48 h 464"/>
                  <a:gd name="T12" fmla="*/ 754 w 1728"/>
                  <a:gd name="T13" fmla="*/ 336 h 4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28"/>
                  <a:gd name="T22" fmla="*/ 0 h 464"/>
                  <a:gd name="T23" fmla="*/ 1728 w 1728"/>
                  <a:gd name="T24" fmla="*/ 464 h 4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28" h="464">
                    <a:moveTo>
                      <a:pt x="776" y="432"/>
                    </a:moveTo>
                    <a:cubicBezTo>
                      <a:pt x="1012" y="448"/>
                      <a:pt x="1248" y="464"/>
                      <a:pt x="1400" y="432"/>
                    </a:cubicBezTo>
                    <a:cubicBezTo>
                      <a:pt x="1552" y="400"/>
                      <a:pt x="1648" y="304"/>
                      <a:pt x="1688" y="240"/>
                    </a:cubicBezTo>
                    <a:cubicBezTo>
                      <a:pt x="1728" y="176"/>
                      <a:pt x="1688" y="80"/>
                      <a:pt x="1640" y="48"/>
                    </a:cubicBezTo>
                    <a:cubicBezTo>
                      <a:pt x="1592" y="16"/>
                      <a:pt x="1656" y="48"/>
                      <a:pt x="1400" y="48"/>
                    </a:cubicBezTo>
                    <a:cubicBezTo>
                      <a:pt x="1144" y="48"/>
                      <a:pt x="208" y="0"/>
                      <a:pt x="104" y="48"/>
                    </a:cubicBezTo>
                    <a:cubicBezTo>
                      <a:pt x="0" y="96"/>
                      <a:pt x="664" y="288"/>
                      <a:pt x="776" y="336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20"/>
              <p:cNvSpPr txBox="1">
                <a:spLocks noChangeArrowheads="1"/>
              </p:cNvSpPr>
              <p:nvPr/>
            </p:nvSpPr>
            <p:spPr bwMode="auto">
              <a:xfrm>
                <a:off x="336" y="3198"/>
                <a:ext cx="2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 sz="1600"/>
                  <a:t>40</a:t>
                </a:r>
                <a:endParaRPr lang="en-GB" sz="2400"/>
              </a:p>
            </p:txBody>
          </p:sp>
        </p:grpSp>
        <p:sp>
          <p:nvSpPr>
            <p:cNvPr id="6" name="Line 63"/>
            <p:cNvSpPr>
              <a:spLocks noChangeShapeType="1"/>
            </p:cNvSpPr>
            <p:nvPr/>
          </p:nvSpPr>
          <p:spPr bwMode="auto">
            <a:xfrm flipV="1">
              <a:off x="3163" y="1296"/>
              <a:ext cx="485" cy="3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103"/>
          <p:cNvGrpSpPr>
            <a:grpSpLocks/>
          </p:cNvGrpSpPr>
          <p:nvPr/>
        </p:nvGrpSpPr>
        <p:grpSpPr bwMode="auto">
          <a:xfrm>
            <a:off x="4953000" y="2286000"/>
            <a:ext cx="4378325" cy="4495800"/>
            <a:chOff x="3120" y="1440"/>
            <a:chExt cx="2758" cy="2832"/>
          </a:xfrm>
          <a:noFill/>
        </p:grpSpPr>
        <p:grpSp>
          <p:nvGrpSpPr>
            <p:cNvPr id="24" name="Group 61"/>
            <p:cNvGrpSpPr>
              <a:grpSpLocks/>
            </p:cNvGrpSpPr>
            <p:nvPr/>
          </p:nvGrpSpPr>
          <p:grpSpPr bwMode="auto">
            <a:xfrm>
              <a:off x="3684" y="1440"/>
              <a:ext cx="2194" cy="2832"/>
              <a:chOff x="3684" y="1440"/>
              <a:chExt cx="2194" cy="2832"/>
            </a:xfrm>
            <a:grpFill/>
          </p:grpSpPr>
          <p:grpSp>
            <p:nvGrpSpPr>
              <p:cNvPr id="26" name="Group 21"/>
              <p:cNvGrpSpPr>
                <a:grpSpLocks/>
              </p:cNvGrpSpPr>
              <p:nvPr/>
            </p:nvGrpSpPr>
            <p:grpSpPr bwMode="auto">
              <a:xfrm>
                <a:off x="3684" y="1440"/>
                <a:ext cx="2182" cy="1392"/>
                <a:chOff x="3684" y="2016"/>
                <a:chExt cx="2182" cy="1392"/>
              </a:xfrm>
              <a:grpFill/>
            </p:grpSpPr>
            <p:sp>
              <p:nvSpPr>
                <p:cNvPr id="44" name="Rectangle 22" descr="Large grid"/>
                <p:cNvSpPr>
                  <a:spLocks noChangeArrowheads="1"/>
                </p:cNvSpPr>
                <p:nvPr/>
              </p:nvSpPr>
              <p:spPr bwMode="auto">
                <a:xfrm>
                  <a:off x="3684" y="2016"/>
                  <a:ext cx="2016" cy="1392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5" name="Line 23"/>
                <p:cNvSpPr>
                  <a:spLocks noChangeShapeType="1"/>
                </p:cNvSpPr>
                <p:nvPr/>
              </p:nvSpPr>
              <p:spPr bwMode="auto">
                <a:xfrm>
                  <a:off x="4067" y="2112"/>
                  <a:ext cx="1" cy="821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24"/>
                <p:cNvSpPr>
                  <a:spLocks noChangeShapeType="1"/>
                </p:cNvSpPr>
                <p:nvPr/>
              </p:nvSpPr>
              <p:spPr bwMode="auto">
                <a:xfrm>
                  <a:off x="4068" y="2928"/>
                  <a:ext cx="1584" cy="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25"/>
                <p:cNvSpPr>
                  <a:spLocks noChangeShapeType="1"/>
                </p:cNvSpPr>
                <p:nvPr/>
              </p:nvSpPr>
              <p:spPr bwMode="auto">
                <a:xfrm>
                  <a:off x="4692" y="2943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600" y="3021"/>
                  <a:ext cx="204" cy="23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/>
                    <a:t>0</a:t>
                  </a:r>
                  <a:endParaRPr lang="en-GB" sz="2400"/>
                </a:p>
              </p:txBody>
            </p:sp>
            <p:sp>
              <p:nvSpPr>
                <p:cNvPr id="49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864" y="3035"/>
                  <a:ext cx="996" cy="23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dirty="0"/>
                    <a:t>-20  -40  -60</a:t>
                  </a:r>
                  <a:endParaRPr lang="en-GB" sz="2000" dirty="0"/>
                </a:p>
              </p:txBody>
            </p:sp>
            <p:sp>
              <p:nvSpPr>
                <p:cNvPr id="50" name="Line 28"/>
                <p:cNvSpPr>
                  <a:spLocks noChangeShapeType="1"/>
                </p:cNvSpPr>
                <p:nvPr/>
              </p:nvSpPr>
              <p:spPr bwMode="auto">
                <a:xfrm>
                  <a:off x="5028" y="2943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29"/>
                <p:cNvSpPr>
                  <a:spLocks noChangeShapeType="1"/>
                </p:cNvSpPr>
                <p:nvPr/>
              </p:nvSpPr>
              <p:spPr bwMode="auto">
                <a:xfrm>
                  <a:off x="5316" y="2943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30"/>
                <p:cNvSpPr>
                  <a:spLocks noChangeShapeType="1"/>
                </p:cNvSpPr>
                <p:nvPr/>
              </p:nvSpPr>
              <p:spPr bwMode="auto">
                <a:xfrm>
                  <a:off x="5604" y="2943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977" y="3013"/>
                  <a:ext cx="955" cy="23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dirty="0"/>
                    <a:t>+40 +20</a:t>
                  </a:r>
                </a:p>
              </p:txBody>
            </p:sp>
            <p:sp>
              <p:nvSpPr>
                <p:cNvPr id="54" name="Line 32"/>
                <p:cNvSpPr>
                  <a:spLocks noChangeShapeType="1"/>
                </p:cNvSpPr>
                <p:nvPr/>
              </p:nvSpPr>
              <p:spPr bwMode="auto">
                <a:xfrm>
                  <a:off x="4068" y="2943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33"/>
                <p:cNvSpPr>
                  <a:spLocks noChangeShapeType="1"/>
                </p:cNvSpPr>
                <p:nvPr/>
              </p:nvSpPr>
              <p:spPr bwMode="auto">
                <a:xfrm>
                  <a:off x="4404" y="2943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780" y="3161"/>
                  <a:ext cx="2086" cy="2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sz="1600" dirty="0" err="1"/>
                    <a:t>Intrapleural</a:t>
                  </a:r>
                  <a:r>
                    <a:rPr lang="en-GB" sz="1600" dirty="0"/>
                    <a:t> pressure (cm water)</a:t>
                  </a:r>
                </a:p>
              </p:txBody>
            </p:sp>
            <p:sp>
              <p:nvSpPr>
                <p:cNvPr id="57" name="Text Box 35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3482" y="2410"/>
                  <a:ext cx="769" cy="3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sz="1600" dirty="0"/>
                    <a:t>Volume  (ml)</a:t>
                  </a:r>
                  <a:endParaRPr lang="en-GB" sz="2400" dirty="0"/>
                </a:p>
              </p:txBody>
            </p:sp>
            <p:sp>
              <p:nvSpPr>
                <p:cNvPr id="58" name="Freeform 36"/>
                <p:cNvSpPr>
                  <a:spLocks/>
                </p:cNvSpPr>
                <p:nvPr/>
              </p:nvSpPr>
              <p:spPr bwMode="auto">
                <a:xfrm>
                  <a:off x="4368" y="2496"/>
                  <a:ext cx="1008" cy="464"/>
                </a:xfrm>
                <a:custGeom>
                  <a:avLst/>
                  <a:gdLst>
                    <a:gd name="T0" fmla="*/ 453 w 1728"/>
                    <a:gd name="T1" fmla="*/ 432 h 464"/>
                    <a:gd name="T2" fmla="*/ 817 w 1728"/>
                    <a:gd name="T3" fmla="*/ 432 h 464"/>
                    <a:gd name="T4" fmla="*/ 985 w 1728"/>
                    <a:gd name="T5" fmla="*/ 240 h 464"/>
                    <a:gd name="T6" fmla="*/ 957 w 1728"/>
                    <a:gd name="T7" fmla="*/ 48 h 464"/>
                    <a:gd name="T8" fmla="*/ 817 w 1728"/>
                    <a:gd name="T9" fmla="*/ 48 h 464"/>
                    <a:gd name="T10" fmla="*/ 61 w 1728"/>
                    <a:gd name="T11" fmla="*/ 48 h 464"/>
                    <a:gd name="T12" fmla="*/ 453 w 1728"/>
                    <a:gd name="T13" fmla="*/ 336 h 46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28"/>
                    <a:gd name="T22" fmla="*/ 0 h 464"/>
                    <a:gd name="T23" fmla="*/ 1728 w 1728"/>
                    <a:gd name="T24" fmla="*/ 464 h 46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28" h="464">
                      <a:moveTo>
                        <a:pt x="776" y="432"/>
                      </a:moveTo>
                      <a:cubicBezTo>
                        <a:pt x="1012" y="448"/>
                        <a:pt x="1248" y="464"/>
                        <a:pt x="1400" y="432"/>
                      </a:cubicBezTo>
                      <a:cubicBezTo>
                        <a:pt x="1552" y="400"/>
                        <a:pt x="1648" y="304"/>
                        <a:pt x="1688" y="240"/>
                      </a:cubicBezTo>
                      <a:cubicBezTo>
                        <a:pt x="1728" y="176"/>
                        <a:pt x="1688" y="80"/>
                        <a:pt x="1640" y="48"/>
                      </a:cubicBezTo>
                      <a:cubicBezTo>
                        <a:pt x="1592" y="16"/>
                        <a:pt x="1656" y="48"/>
                        <a:pt x="1400" y="48"/>
                      </a:cubicBezTo>
                      <a:cubicBezTo>
                        <a:pt x="1144" y="48"/>
                        <a:pt x="208" y="0"/>
                        <a:pt x="104" y="48"/>
                      </a:cubicBezTo>
                      <a:cubicBezTo>
                        <a:pt x="0" y="96"/>
                        <a:pt x="664" y="288"/>
                        <a:pt x="776" y="336"/>
                      </a:cubicBezTo>
                    </a:path>
                  </a:pathLst>
                </a:custGeom>
                <a:grpFill/>
                <a:ln w="57150">
                  <a:solidFill>
                    <a:srgbClr val="FF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876" y="2430"/>
                  <a:ext cx="272" cy="2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sz="1600"/>
                    <a:t>40</a:t>
                  </a:r>
                  <a:endParaRPr lang="en-GB" sz="2400"/>
                </a:p>
              </p:txBody>
            </p:sp>
          </p:grpSp>
          <p:grpSp>
            <p:nvGrpSpPr>
              <p:cNvPr id="27" name="Group 38"/>
              <p:cNvGrpSpPr>
                <a:grpSpLocks/>
              </p:cNvGrpSpPr>
              <p:nvPr/>
            </p:nvGrpSpPr>
            <p:grpSpPr bwMode="auto">
              <a:xfrm>
                <a:off x="3696" y="2880"/>
                <a:ext cx="2182" cy="1392"/>
                <a:chOff x="3696" y="2880"/>
                <a:chExt cx="2182" cy="1392"/>
              </a:xfrm>
              <a:grpFill/>
            </p:grpSpPr>
            <p:sp>
              <p:nvSpPr>
                <p:cNvPr id="28" name="Rectangle 39" descr="Large grid"/>
                <p:cNvSpPr>
                  <a:spLocks noChangeArrowheads="1"/>
                </p:cNvSpPr>
                <p:nvPr/>
              </p:nvSpPr>
              <p:spPr bwMode="auto">
                <a:xfrm>
                  <a:off x="3696" y="2880"/>
                  <a:ext cx="2016" cy="1392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9" name="Line 40"/>
                <p:cNvSpPr>
                  <a:spLocks noChangeShapeType="1"/>
                </p:cNvSpPr>
                <p:nvPr/>
              </p:nvSpPr>
              <p:spPr bwMode="auto">
                <a:xfrm>
                  <a:off x="4079" y="2976"/>
                  <a:ext cx="1" cy="821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41"/>
                <p:cNvSpPr>
                  <a:spLocks noChangeShapeType="1"/>
                </p:cNvSpPr>
                <p:nvPr/>
              </p:nvSpPr>
              <p:spPr bwMode="auto">
                <a:xfrm>
                  <a:off x="4080" y="3792"/>
                  <a:ext cx="1584" cy="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42"/>
                <p:cNvSpPr>
                  <a:spLocks noChangeShapeType="1"/>
                </p:cNvSpPr>
                <p:nvPr/>
              </p:nvSpPr>
              <p:spPr bwMode="auto">
                <a:xfrm>
                  <a:off x="4704" y="3807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4612" y="3885"/>
                  <a:ext cx="204" cy="23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dirty="0"/>
                    <a:t>0</a:t>
                  </a:r>
                  <a:endParaRPr lang="en-GB" sz="2400" dirty="0"/>
                </a:p>
              </p:txBody>
            </p:sp>
            <p:sp>
              <p:nvSpPr>
                <p:cNvPr id="33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876" y="3899"/>
                  <a:ext cx="996" cy="23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/>
                    <a:t>-20  -40  -60</a:t>
                  </a:r>
                  <a:endParaRPr lang="en-GB" sz="2000"/>
                </a:p>
              </p:txBody>
            </p:sp>
            <p:sp>
              <p:nvSpPr>
                <p:cNvPr id="34" name="Line 45"/>
                <p:cNvSpPr>
                  <a:spLocks noChangeShapeType="1"/>
                </p:cNvSpPr>
                <p:nvPr/>
              </p:nvSpPr>
              <p:spPr bwMode="auto">
                <a:xfrm>
                  <a:off x="5040" y="3807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46"/>
                <p:cNvSpPr>
                  <a:spLocks noChangeShapeType="1"/>
                </p:cNvSpPr>
                <p:nvPr/>
              </p:nvSpPr>
              <p:spPr bwMode="auto">
                <a:xfrm>
                  <a:off x="5328" y="3807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47"/>
                <p:cNvSpPr>
                  <a:spLocks noChangeShapeType="1"/>
                </p:cNvSpPr>
                <p:nvPr/>
              </p:nvSpPr>
              <p:spPr bwMode="auto">
                <a:xfrm>
                  <a:off x="5616" y="3807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989" y="3877"/>
                  <a:ext cx="955" cy="23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/>
                    <a:t>+40 +20</a:t>
                  </a:r>
                </a:p>
              </p:txBody>
            </p:sp>
            <p:sp>
              <p:nvSpPr>
                <p:cNvPr id="38" name="Line 49"/>
                <p:cNvSpPr>
                  <a:spLocks noChangeShapeType="1"/>
                </p:cNvSpPr>
                <p:nvPr/>
              </p:nvSpPr>
              <p:spPr bwMode="auto">
                <a:xfrm>
                  <a:off x="4080" y="3807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50"/>
                <p:cNvSpPr>
                  <a:spLocks noChangeShapeType="1"/>
                </p:cNvSpPr>
                <p:nvPr/>
              </p:nvSpPr>
              <p:spPr bwMode="auto">
                <a:xfrm>
                  <a:off x="4416" y="3807"/>
                  <a:ext cx="1" cy="8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792" y="4025"/>
                  <a:ext cx="2086" cy="2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sz="1600" dirty="0" err="1"/>
                    <a:t>Intrapleural</a:t>
                  </a:r>
                  <a:r>
                    <a:rPr lang="en-GB" sz="1600" dirty="0"/>
                    <a:t> pressure (cm water)</a:t>
                  </a:r>
                </a:p>
              </p:txBody>
            </p:sp>
            <p:sp>
              <p:nvSpPr>
                <p:cNvPr id="41" name="Text Box 52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3494" y="3274"/>
                  <a:ext cx="769" cy="3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sz="1600"/>
                    <a:t>Volume  (ml)</a:t>
                  </a:r>
                  <a:endParaRPr lang="en-GB" sz="2400"/>
                </a:p>
              </p:txBody>
            </p:sp>
            <p:sp>
              <p:nvSpPr>
                <p:cNvPr id="42" name="Freeform 53"/>
                <p:cNvSpPr>
                  <a:spLocks/>
                </p:cNvSpPr>
                <p:nvPr/>
              </p:nvSpPr>
              <p:spPr bwMode="auto">
                <a:xfrm>
                  <a:off x="4848" y="3360"/>
                  <a:ext cx="144" cy="464"/>
                </a:xfrm>
                <a:custGeom>
                  <a:avLst/>
                  <a:gdLst>
                    <a:gd name="T0" fmla="*/ 65 w 1728"/>
                    <a:gd name="T1" fmla="*/ 432 h 464"/>
                    <a:gd name="T2" fmla="*/ 117 w 1728"/>
                    <a:gd name="T3" fmla="*/ 432 h 464"/>
                    <a:gd name="T4" fmla="*/ 141 w 1728"/>
                    <a:gd name="T5" fmla="*/ 240 h 464"/>
                    <a:gd name="T6" fmla="*/ 137 w 1728"/>
                    <a:gd name="T7" fmla="*/ 48 h 464"/>
                    <a:gd name="T8" fmla="*/ 117 w 1728"/>
                    <a:gd name="T9" fmla="*/ 48 h 464"/>
                    <a:gd name="T10" fmla="*/ 9 w 1728"/>
                    <a:gd name="T11" fmla="*/ 48 h 464"/>
                    <a:gd name="T12" fmla="*/ 65 w 1728"/>
                    <a:gd name="T13" fmla="*/ 336 h 46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28"/>
                    <a:gd name="T22" fmla="*/ 0 h 464"/>
                    <a:gd name="T23" fmla="*/ 1728 w 1728"/>
                    <a:gd name="T24" fmla="*/ 464 h 46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28" h="464">
                      <a:moveTo>
                        <a:pt x="776" y="432"/>
                      </a:moveTo>
                      <a:cubicBezTo>
                        <a:pt x="1012" y="448"/>
                        <a:pt x="1248" y="464"/>
                        <a:pt x="1400" y="432"/>
                      </a:cubicBezTo>
                      <a:cubicBezTo>
                        <a:pt x="1552" y="400"/>
                        <a:pt x="1648" y="304"/>
                        <a:pt x="1688" y="240"/>
                      </a:cubicBezTo>
                      <a:cubicBezTo>
                        <a:pt x="1728" y="176"/>
                        <a:pt x="1688" y="80"/>
                        <a:pt x="1640" y="48"/>
                      </a:cubicBezTo>
                      <a:cubicBezTo>
                        <a:pt x="1592" y="16"/>
                        <a:pt x="1656" y="48"/>
                        <a:pt x="1400" y="48"/>
                      </a:cubicBezTo>
                      <a:cubicBezTo>
                        <a:pt x="1144" y="48"/>
                        <a:pt x="208" y="0"/>
                        <a:pt x="104" y="48"/>
                      </a:cubicBezTo>
                      <a:cubicBezTo>
                        <a:pt x="0" y="96"/>
                        <a:pt x="664" y="288"/>
                        <a:pt x="776" y="336"/>
                      </a:cubicBezTo>
                    </a:path>
                  </a:pathLst>
                </a:custGeom>
                <a:grpFill/>
                <a:ln w="57150">
                  <a:solidFill>
                    <a:srgbClr val="FF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888" y="3294"/>
                  <a:ext cx="272" cy="2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sz="1600"/>
                    <a:t>40</a:t>
                  </a:r>
                  <a:endParaRPr lang="en-GB" sz="2400"/>
                </a:p>
              </p:txBody>
            </p:sp>
          </p:grpSp>
        </p:grpSp>
        <p:sp>
          <p:nvSpPr>
            <p:cNvPr id="25" name="Line 66"/>
            <p:cNvSpPr>
              <a:spLocks noChangeShapeType="1"/>
            </p:cNvSpPr>
            <p:nvPr/>
          </p:nvSpPr>
          <p:spPr bwMode="auto">
            <a:xfrm>
              <a:off x="3120" y="2544"/>
              <a:ext cx="480" cy="0"/>
            </a:xfrm>
            <a:prstGeom prst="lin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73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Respiratory </a:t>
            </a:r>
            <a:r>
              <a:rPr lang="en-US" dirty="0" smtClean="0"/>
              <a:t>rate ( RR) </a:t>
            </a:r>
            <a:r>
              <a:rPr lang="en-US" dirty="0"/>
              <a:t>– </a:t>
            </a:r>
            <a:r>
              <a:rPr lang="en-US" dirty="0" smtClean="0"/>
              <a:t>40 cycles </a:t>
            </a:r>
            <a:r>
              <a:rPr lang="en-US" dirty="0"/>
              <a:t>per minute</a:t>
            </a:r>
          </a:p>
          <a:p>
            <a:pPr>
              <a:buClr>
                <a:schemeClr val="tx1"/>
              </a:buClr>
            </a:pPr>
            <a:r>
              <a:rPr lang="en-US" dirty="0"/>
              <a:t>Tidal volume – </a:t>
            </a:r>
            <a:r>
              <a:rPr lang="en-US" dirty="0" smtClean="0"/>
              <a:t>16ml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Minute respiratory volume – 640ml ( x2 of adult/BW)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Functional Residual Capacity  is ½ of the adult/BW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Variations in the RR causes changes in blood gas levels.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Irregular breathing during REM sleep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4724399"/>
          </a:xfrm>
        </p:spPr>
        <p:txBody>
          <a:bodyPr>
            <a:normAutofit/>
          </a:bodyPr>
          <a:lstStyle/>
          <a:p>
            <a:r>
              <a:rPr lang="en-US" dirty="0" smtClean="0"/>
              <a:t>Adult circulatory pattern is established with in hours.</a:t>
            </a:r>
          </a:p>
          <a:p>
            <a:pPr marL="0" indent="0">
              <a:buNone/>
            </a:pP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Closure of foramen ovale</a:t>
            </a:r>
          </a:p>
          <a:p>
            <a:pPr marL="0" indent="0">
              <a:buNone/>
            </a:pPr>
            <a:r>
              <a:rPr lang="en-US" sz="2600" dirty="0" smtClean="0"/>
              <a:t>Umbilical vessels clamped</a:t>
            </a:r>
          </a:p>
          <a:p>
            <a:pPr marL="0" indent="0">
              <a:buNone/>
            </a:pPr>
            <a:r>
              <a:rPr lang="en-US" sz="2600" dirty="0" smtClean="0"/>
              <a:t>Right heart venous return drop</a:t>
            </a:r>
          </a:p>
          <a:p>
            <a:pPr marL="0" indent="0">
              <a:buNone/>
            </a:pPr>
            <a:r>
              <a:rPr lang="en-US" sz="2600" dirty="0" smtClean="0"/>
              <a:t>Pulmonary pressure decrease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rgbClr val="FFFF00"/>
                </a:solidFill>
              </a:rPr>
              <a:t>RV pressure decrease</a:t>
            </a:r>
          </a:p>
          <a:p>
            <a:pPr marL="0" indent="0">
              <a:buNone/>
            </a:pPr>
            <a:r>
              <a:rPr lang="en-US" sz="2600" dirty="0" smtClean="0"/>
              <a:t>Systemic vascular resistance increase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rgbClr val="FFFF00"/>
                </a:solidFill>
              </a:rPr>
              <a:t>LV pressure increase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5568950" y="5473690"/>
            <a:ext cx="457200" cy="7010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88050" y="4612805"/>
            <a:ext cx="157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</a:t>
            </a:r>
            <a:r>
              <a:rPr lang="en-US" dirty="0" err="1" smtClean="0"/>
              <a:t>atrial</a:t>
            </a:r>
            <a:r>
              <a:rPr lang="en-US" dirty="0" smtClean="0"/>
              <a:t> pressure</a:t>
            </a:r>
          </a:p>
          <a:p>
            <a:endParaRPr lang="en-US" dirty="0" smtClean="0"/>
          </a:p>
          <a:p>
            <a:r>
              <a:rPr lang="en-US" dirty="0" smtClean="0"/>
              <a:t>Left atrial pressure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372350" y="4851395"/>
            <a:ext cx="190500" cy="169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13650" y="4566323"/>
            <a:ext cx="12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LA&gt;RA pressure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7600" y="5715000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Flap over Foramen ovale close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7981950" y="5321289"/>
            <a:ext cx="177800" cy="241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86600" y="5020547"/>
            <a:ext cx="0" cy="2385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86600" y="5791200"/>
            <a:ext cx="0" cy="1988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cxer\Downloads\pf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798" y="2779031"/>
            <a:ext cx="2321402" cy="18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Brace 13"/>
          <p:cNvSpPr/>
          <p:nvPr/>
        </p:nvSpPr>
        <p:spPr>
          <a:xfrm>
            <a:off x="5562600" y="4191000"/>
            <a:ext cx="457200" cy="12826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4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Foetal growth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438400"/>
            <a:ext cx="8229600" cy="403860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dirty="0" smtClean="0"/>
              <a:t>The length of the fetus is proportional to the gestational age.</a:t>
            </a:r>
          </a:p>
          <a:p>
            <a:pPr>
              <a:buClr>
                <a:schemeClr val="tx1"/>
              </a:buClr>
            </a:pPr>
            <a:r>
              <a:rPr lang="en-US" sz="2800" dirty="0" smtClean="0"/>
              <a:t>Fetus gains weight mainly in the last trimester.</a:t>
            </a:r>
          </a:p>
          <a:p>
            <a:pPr>
              <a:buClr>
                <a:schemeClr val="tx1"/>
              </a:buClr>
            </a:pPr>
            <a:r>
              <a:rPr lang="en-US" sz="2800" dirty="0" smtClean="0"/>
              <a:t>Fat deposition starts after the 28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week.</a:t>
            </a:r>
          </a:p>
          <a:p>
            <a:pPr>
              <a:buClr>
                <a:schemeClr val="tx1"/>
              </a:buClr>
            </a:pPr>
            <a:r>
              <a:rPr lang="en-US" sz="2800" dirty="0" smtClean="0"/>
              <a:t>Growth depends on genetic factors , maternal factors and the function of the placenta.</a:t>
            </a:r>
          </a:p>
          <a:p>
            <a:pPr>
              <a:buClr>
                <a:schemeClr val="tx1"/>
              </a:buClr>
            </a:pPr>
            <a:r>
              <a:rPr lang="en-US" sz="2800" dirty="0" smtClean="0"/>
              <a:t>The normal birth weight 2.5-3kg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3352800" cy="136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29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1" r="6737" b="7334"/>
          <a:stretch/>
        </p:blipFill>
        <p:spPr>
          <a:xfrm rot="5400000">
            <a:off x="1679572" y="939207"/>
            <a:ext cx="5784855" cy="4973241"/>
          </a:xfrm>
        </p:spPr>
      </p:pic>
    </p:spTree>
    <p:extLst>
      <p:ext uri="{BB962C8B-B14F-4D97-AF65-F5344CB8AC3E}">
        <p14:creationId xmlns:p14="http://schemas.microsoft.com/office/powerpoint/2010/main" val="2270248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685800"/>
            <a:ext cx="8077200" cy="71073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/>
            </a:r>
            <a:br>
              <a:rPr lang="en-US" b="1" dirty="0" smtClean="0">
                <a:solidFill>
                  <a:srgbClr val="00B050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Closure of </a:t>
            </a:r>
            <a:r>
              <a:rPr lang="en-US" b="1" dirty="0" err="1" smtClean="0">
                <a:solidFill>
                  <a:srgbClr val="00B050"/>
                </a:solidFill>
              </a:rPr>
              <a:t>ductus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arteriosus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24000"/>
            <a:ext cx="7924799" cy="464820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000" dirty="0" smtClean="0"/>
              <a:t>Pulmonary arterial resistance decrease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000" dirty="0" smtClean="0"/>
              <a:t>Increase blood flow through pulmonary arteries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000" dirty="0" smtClean="0"/>
              <a:t>Pulmonary pressure less than systemic pressure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000" dirty="0" smtClean="0"/>
              <a:t>Reverse </a:t>
            </a:r>
            <a:r>
              <a:rPr lang="en-US" sz="3000" dirty="0"/>
              <a:t>flow through the </a:t>
            </a:r>
            <a:r>
              <a:rPr lang="en-US" sz="3000" dirty="0" err="1"/>
              <a:t>ductus</a:t>
            </a:r>
            <a:r>
              <a:rPr lang="en-US" sz="3000" dirty="0"/>
              <a:t> </a:t>
            </a:r>
            <a:r>
              <a:rPr lang="en-US" sz="3000" dirty="0" err="1"/>
              <a:t>arteriosus</a:t>
            </a:r>
            <a:r>
              <a:rPr lang="en-US" sz="3000" dirty="0"/>
              <a:t> </a:t>
            </a:r>
            <a:r>
              <a:rPr lang="en-US" sz="3000" dirty="0" smtClean="0"/>
              <a:t>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000" dirty="0" smtClean="0"/>
              <a:t>Higher oxygen content in blood </a:t>
            </a:r>
            <a:br>
              <a:rPr lang="en-US" sz="3000" dirty="0" smtClean="0"/>
            </a:br>
            <a:r>
              <a:rPr lang="en-US" sz="3000" dirty="0" smtClean="0"/>
              <a:t>Functional closure in 1-8 days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000" dirty="0" smtClean="0"/>
              <a:t>Anatomical closure by fibrosis in 1-4 months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215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Closure of </a:t>
            </a:r>
            <a:r>
              <a:rPr lang="en-US" b="1" dirty="0" err="1" smtClean="0">
                <a:solidFill>
                  <a:srgbClr val="00B050"/>
                </a:solidFill>
              </a:rPr>
              <a:t>ductus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venosus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Mechanism not known</a:t>
            </a:r>
          </a:p>
          <a:p>
            <a:pPr marL="0" indent="0">
              <a:buNone/>
            </a:pPr>
            <a:r>
              <a:rPr lang="en-US" dirty="0" smtClean="0"/>
              <a:t>Persist as </a:t>
            </a:r>
            <a:r>
              <a:rPr lang="en-US" dirty="0" err="1" smtClean="0"/>
              <a:t>ligamentum</a:t>
            </a:r>
            <a:r>
              <a:rPr lang="en-US" dirty="0" smtClean="0"/>
              <a:t> </a:t>
            </a:r>
            <a:r>
              <a:rPr lang="en-US" dirty="0" err="1" smtClean="0"/>
              <a:t>venosum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Non closure is never seen</a:t>
            </a:r>
          </a:p>
          <a:p>
            <a:pPr marL="0" indent="0">
              <a:buNone/>
            </a:pPr>
            <a:r>
              <a:rPr lang="en-US" dirty="0" smtClean="0"/>
              <a:t>Increase in portal pressure force blood through the liver sinusoids.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8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" y="1600200"/>
            <a:ext cx="7975601" cy="4525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dirty="0"/>
              <a:t>Cardiac output is grater per body weight than an adult ( 500ml/min)</a:t>
            </a:r>
          </a:p>
          <a:p>
            <a:pPr>
              <a:buClr>
                <a:schemeClr val="tx1"/>
              </a:buClr>
            </a:pPr>
            <a:r>
              <a:rPr lang="en-US" dirty="0"/>
              <a:t>Low BP ( 70/90mmHg) – reach adult levels only in </a:t>
            </a:r>
            <a:r>
              <a:rPr lang="en-US" dirty="0" err="1"/>
              <a:t>adolesence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6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" y="1600200"/>
            <a:ext cx="7975601" cy="4525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dirty="0" smtClean="0"/>
              <a:t>Blood volume  depend on the duration of placental separation.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Higher RBC, WBC and Hb levels.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RBC reduce in 6-8 weeks as the hypoxic stimulus is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Bilirubin conjugation not mature – Physiological jaundice.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Hepatic gluconeogenesis is not optimal – risk of hypoglycemia.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Formation of plasma proteins deficient – plasma protein concentration falls.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Deficient production of factors for blood coagulation </a:t>
            </a:r>
          </a:p>
        </p:txBody>
      </p:sp>
    </p:spTree>
    <p:extLst>
      <p:ext uri="{BB962C8B-B14F-4D97-AF65-F5344CB8AC3E}">
        <p14:creationId xmlns:p14="http://schemas.microsoft.com/office/powerpoint/2010/main" val="168291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438400"/>
            <a:ext cx="7408333" cy="418253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smtClean="0"/>
              <a:t>Twice as great Basal metabolic rate in relation to body weight than an adult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Stored fats and proteins are used for energy until feeding.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10% weight loss in the first 2-3 days.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Most is due to loss of fluid.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8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and Nutrition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1" y="1600200"/>
            <a:ext cx="7899400" cy="45259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 smtClean="0"/>
              <a:t>Breast milk provides the optimal levels of nutrients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Further more BM provides immunity and enzymes aid in absorption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Absorption of starch and fat is less.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(</a:t>
            </a:r>
            <a:r>
              <a:rPr lang="en-US" dirty="0" smtClean="0"/>
              <a:t>Cows milk contain high fat levels -  less tolerated)</a:t>
            </a:r>
          </a:p>
          <a:p>
            <a:pPr>
              <a:buClr>
                <a:schemeClr val="tx1"/>
              </a:buClr>
            </a:pPr>
            <a:r>
              <a:rPr lang="en-US" dirty="0" err="1" smtClean="0"/>
              <a:t>Vit</a:t>
            </a:r>
            <a:r>
              <a:rPr lang="en-US" dirty="0" smtClean="0"/>
              <a:t> K levels are low – supplemented to prevent bleeding following birth trauma.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Fe</a:t>
            </a:r>
            <a:r>
              <a:rPr lang="en-US" baseline="30000" dirty="0" smtClean="0"/>
              <a:t>2</a:t>
            </a:r>
            <a:r>
              <a:rPr lang="en-US" baseline="30000" dirty="0"/>
              <a:t>+ </a:t>
            </a:r>
            <a:r>
              <a:rPr lang="en-US" dirty="0" smtClean="0"/>
              <a:t>, </a:t>
            </a:r>
            <a:r>
              <a:rPr lang="en-US" dirty="0" err="1" smtClean="0"/>
              <a:t>Vit</a:t>
            </a:r>
            <a:r>
              <a:rPr lang="en-US" dirty="0" smtClean="0"/>
              <a:t> D and Ca</a:t>
            </a:r>
            <a:r>
              <a:rPr lang="en-US" baseline="30000" dirty="0" smtClean="0"/>
              <a:t>2+ </a:t>
            </a:r>
            <a:r>
              <a:rPr lang="en-US" dirty="0" smtClean="0"/>
              <a:t>are specially needed during the neonatal period.</a:t>
            </a:r>
            <a:r>
              <a:rPr lang="en-US" baseline="30000" dirty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Kidneys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0400" y="1828800"/>
            <a:ext cx="7823200" cy="368776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High fluid turnover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Risk of dehydration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Regulation of electrolytes and acid  base balance not well developed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Risk of acidosis with the high metabolic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2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Spinal cord and brain stem function are present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Cortical functions </a:t>
            </a:r>
            <a:r>
              <a:rPr lang="en-US" u="sng" dirty="0" smtClean="0"/>
              <a:t>not</a:t>
            </a:r>
            <a:r>
              <a:rPr lang="en-US" dirty="0" smtClean="0"/>
              <a:t> fully developed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Myelination of tracts continue into childhood</a:t>
            </a:r>
          </a:p>
        </p:txBody>
      </p:sp>
    </p:spTree>
    <p:extLst>
      <p:ext uri="{BB962C8B-B14F-4D97-AF65-F5344CB8AC3E}">
        <p14:creationId xmlns:p14="http://schemas.microsoft.com/office/powerpoint/2010/main" val="30470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systems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Organs develop in the first trimester.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the 2</a:t>
            </a:r>
            <a:r>
              <a:rPr lang="en-US" baseline="30000" dirty="0" smtClean="0"/>
              <a:t>nd</a:t>
            </a:r>
            <a:r>
              <a:rPr lang="en-US" dirty="0" smtClean="0"/>
              <a:t> and 3</a:t>
            </a:r>
            <a:r>
              <a:rPr lang="en-US" baseline="30000" dirty="0" smtClean="0"/>
              <a:t>rd</a:t>
            </a:r>
            <a:r>
              <a:rPr lang="en-US" dirty="0" smtClean="0"/>
              <a:t> trimester</a:t>
            </a:r>
          </a:p>
          <a:p>
            <a:pPr marL="411480" lvl="1" indent="0">
              <a:buNone/>
            </a:pPr>
            <a:r>
              <a:rPr lang="en-US" sz="3200" dirty="0" smtClean="0"/>
              <a:t>enlarge in size </a:t>
            </a:r>
          </a:p>
          <a:p>
            <a:pPr marL="411480" lvl="1" indent="0">
              <a:buNone/>
            </a:pPr>
            <a:r>
              <a:rPr lang="en-US" sz="3200" dirty="0" smtClean="0"/>
              <a:t>Functional development</a:t>
            </a:r>
            <a:endParaRPr lang="en-US" sz="3200" dirty="0"/>
          </a:p>
        </p:txBody>
      </p:sp>
      <p:pic>
        <p:nvPicPr>
          <p:cNvPr id="3074" name="Picture 2" descr="Image result for trimesters in pregnanc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 bwMode="auto">
          <a:xfrm>
            <a:off x="5943600" y="2209800"/>
            <a:ext cx="2902802" cy="442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primitive reflex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667000"/>
            <a:ext cx="4762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9" y="1623154"/>
            <a:ext cx="9059441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75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Immunity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Immunity is less in a neonate. Maternal antibodies that crossed the placenta provide protection for a few months.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Allergy only develop when the infants own antibodies begin to form.</a:t>
            </a:r>
          </a:p>
        </p:txBody>
      </p:sp>
    </p:spTree>
    <p:extLst>
      <p:ext uri="{BB962C8B-B14F-4D97-AF65-F5344CB8AC3E}">
        <p14:creationId xmlns:p14="http://schemas.microsoft.com/office/powerpoint/2010/main" val="575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Temperature regulation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Neonates </a:t>
            </a:r>
            <a:r>
              <a:rPr lang="en-US" dirty="0"/>
              <a:t>have a higher surface area so the risk of hypothermia is </a:t>
            </a:r>
            <a:r>
              <a:rPr lang="en-US" dirty="0" smtClean="0"/>
              <a:t>high as Higher surface area to volume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Higher cardiac output to surface area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A thin (comparatively) layer of insulating fat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A large </a:t>
            </a:r>
            <a:r>
              <a:rPr lang="en-US" dirty="0"/>
              <a:t>head (</a:t>
            </a:r>
            <a:r>
              <a:rPr lang="en-US" dirty="0" smtClean="0"/>
              <a:t>comparatively)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Temperature </a:t>
            </a:r>
            <a:r>
              <a:rPr lang="en-US" dirty="0"/>
              <a:t>regulation mechanisms are not well established.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Secret weapon – </a:t>
            </a:r>
            <a:br>
              <a:rPr lang="en-US" dirty="0" smtClean="0"/>
            </a:br>
            <a:r>
              <a:rPr lang="en-US" dirty="0" smtClean="0"/>
              <a:t>Brown adipose tissue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828800"/>
            <a:ext cx="4165662" cy="373380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6/68/ThermogeneseAdipozyten-en.svg/220px-ThermogeneseAdipozyten-e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8400"/>
            <a:ext cx="31432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57800" y="1396536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COLD STERESS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Catecholamine secretion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76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algn="ctr"/>
            <a:r>
              <a:rPr lang="en-US" dirty="0" smtClean="0"/>
              <a:t>Premature </a:t>
            </a:r>
            <a:r>
              <a:rPr lang="en-US" dirty="0"/>
              <a:t>infant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1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2667000" cy="408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7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Fetus </a:t>
            </a:r>
          </a:p>
          <a:p>
            <a:pPr lvl="1"/>
            <a:r>
              <a:rPr lang="en-US" dirty="0" smtClean="0"/>
              <a:t> Growth and development</a:t>
            </a:r>
          </a:p>
          <a:p>
            <a:pPr lvl="1"/>
            <a:r>
              <a:rPr lang="en-US" dirty="0" smtClean="0"/>
              <a:t>Cardiac and circulatory adaptations to intrauterine life</a:t>
            </a:r>
          </a:p>
          <a:p>
            <a:pPr marL="301943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Neonate</a:t>
            </a:r>
          </a:p>
          <a:p>
            <a:pPr lvl="1"/>
            <a:r>
              <a:rPr lang="en-US" dirty="0" smtClean="0"/>
              <a:t>Immediate changes in Cardio respiratory systems to extra uterine life</a:t>
            </a:r>
          </a:p>
          <a:p>
            <a:pPr lvl="1"/>
            <a:r>
              <a:rPr lang="en-US" dirty="0" smtClean="0"/>
              <a:t>Continued maturation of the organ systems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Fetal nutrition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Fertilization to implantation – maternal genital tract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Implantation  to ~8 weeks – Trophoblastic digestion of decidua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week onwards – Placenta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5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smtClean="0"/>
              <a:t>Mainly use </a:t>
            </a:r>
            <a:r>
              <a:rPr lang="en-US" u="sng" dirty="0" smtClean="0"/>
              <a:t>glucose</a:t>
            </a:r>
            <a:r>
              <a:rPr lang="en-US" dirty="0" smtClean="0"/>
              <a:t>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High capability to store fat and proteins.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Iron from the uterine endometrium is used to synthesize the early red cells.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Iron is stored in the liver during the last 4 weeks of gestation and used after birth for erythropoiesis.</a:t>
            </a:r>
          </a:p>
        </p:txBody>
      </p:sp>
    </p:spTree>
    <p:extLst>
      <p:ext uri="{BB962C8B-B14F-4D97-AF65-F5344CB8AC3E}">
        <p14:creationId xmlns:p14="http://schemas.microsoft.com/office/powerpoint/2010/main" val="38523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Erythropoiesis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Red blood cells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Yolk sac - </a:t>
            </a: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week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Liver – 6</a:t>
            </a:r>
            <a:r>
              <a:rPr lang="en-US" baseline="30000" dirty="0" smtClean="0"/>
              <a:t>th</a:t>
            </a:r>
            <a:r>
              <a:rPr lang="en-US" dirty="0" smtClean="0"/>
              <a:t> week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Spleen &amp; BM – 3</a:t>
            </a:r>
            <a:r>
              <a:rPr lang="en-US" baseline="30000" dirty="0" smtClean="0"/>
              <a:t>rd</a:t>
            </a:r>
            <a:r>
              <a:rPr lang="en-US" dirty="0" smtClean="0"/>
              <a:t> month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301573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 blood cells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/>
              <a:t>Hb ~18g/dl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Increased erythropoietin levels due to the hypoxic state.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Erythropoietin formed by the liver.</a:t>
            </a:r>
          </a:p>
          <a:p>
            <a:pPr>
              <a:buClr>
                <a:schemeClr val="tx1"/>
              </a:buClr>
            </a:pPr>
            <a:r>
              <a:rPr lang="en-US" dirty="0" err="1" smtClean="0"/>
              <a:t>HbF</a:t>
            </a:r>
            <a:r>
              <a:rPr lang="en-US" dirty="0" smtClean="0"/>
              <a:t> 2</a:t>
            </a:r>
            <a:r>
              <a:rPr lang="el-GR" dirty="0" smtClean="0"/>
              <a:t>α</a:t>
            </a:r>
            <a:r>
              <a:rPr lang="en-US" dirty="0" smtClean="0"/>
              <a:t>2</a:t>
            </a:r>
            <a:r>
              <a:rPr lang="el-GR" dirty="0" smtClean="0"/>
              <a:t>γ</a:t>
            </a:r>
            <a:r>
              <a:rPr lang="en-US" dirty="0" smtClean="0"/>
              <a:t> -  higher affinity for O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(P</a:t>
            </a:r>
            <a:r>
              <a:rPr lang="en-US" baseline="-25000" dirty="0" smtClean="0"/>
              <a:t>50</a:t>
            </a:r>
            <a:r>
              <a:rPr lang="en-US" dirty="0" smtClean="0"/>
              <a:t>-18-20mmHg)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Facilitate movement of O</a:t>
            </a:r>
            <a:r>
              <a:rPr lang="en-US" baseline="-25000" dirty="0"/>
              <a:t>2</a:t>
            </a:r>
            <a:r>
              <a:rPr lang="en-US" dirty="0" smtClean="0"/>
              <a:t> from the maternal circulation to the fetal circulation.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O2 Hb dissociation curve</a:t>
            </a:r>
            <a:endParaRPr lang="en-US" dirty="0"/>
          </a:p>
        </p:txBody>
      </p:sp>
      <p:pic>
        <p:nvPicPr>
          <p:cNvPr id="67586" name="Picture 2" descr="This graph shows the oxygen saturation versus the partial pressure of oxygen in fetal hemoglobin and adult hemoglobin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00200"/>
            <a:ext cx="6553200" cy="4992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815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1180</TotalTime>
  <Words>1351</Words>
  <Application>Microsoft Office PowerPoint</Application>
  <PresentationFormat>On-screen Show (4:3)</PresentationFormat>
  <Paragraphs>272</Paragraphs>
  <Slides>46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</vt:lpstr>
      <vt:lpstr>Comic Sans MS</vt:lpstr>
      <vt:lpstr>Rockwell</vt:lpstr>
      <vt:lpstr>Wingdings</vt:lpstr>
      <vt:lpstr>Wingdings 2</vt:lpstr>
      <vt:lpstr>Foundry</vt:lpstr>
      <vt:lpstr>Fetus and neonate</vt:lpstr>
      <vt:lpstr>At the end of the lecture</vt:lpstr>
      <vt:lpstr>Foetal growth</vt:lpstr>
      <vt:lpstr>Organ systems</vt:lpstr>
      <vt:lpstr>Fetal nutrition</vt:lpstr>
      <vt:lpstr>Metabolism</vt:lpstr>
      <vt:lpstr>Erythropoiesis</vt:lpstr>
      <vt:lpstr>Red blood cells</vt:lpstr>
      <vt:lpstr>O2 Hb dissociation curve</vt:lpstr>
      <vt:lpstr>Haemoglobin synthesis in foetus and neonate</vt:lpstr>
      <vt:lpstr>White blood cells</vt:lpstr>
      <vt:lpstr>Heart</vt:lpstr>
      <vt:lpstr>CV parameters near term</vt:lpstr>
      <vt:lpstr>Fetal circulation</vt:lpstr>
      <vt:lpstr>Vascular system</vt:lpstr>
      <vt:lpstr>Fetal circulation</vt:lpstr>
      <vt:lpstr>More oxygenated blood reach the brain, myocardium and adrenal glands.</vt:lpstr>
      <vt:lpstr>Fetal circulation</vt:lpstr>
      <vt:lpstr>Respiratory system</vt:lpstr>
      <vt:lpstr>Nervous system</vt:lpstr>
      <vt:lpstr>Kidneys</vt:lpstr>
      <vt:lpstr>Fetal GIT</vt:lpstr>
      <vt:lpstr>The fetal adrenal gland</vt:lpstr>
      <vt:lpstr>The fetal adrenal gland</vt:lpstr>
      <vt:lpstr>Neonate</vt:lpstr>
      <vt:lpstr>Breathing</vt:lpstr>
      <vt:lpstr>Lung expansion</vt:lpstr>
      <vt:lpstr>PowerPoint Presentation</vt:lpstr>
      <vt:lpstr>Circulation</vt:lpstr>
      <vt:lpstr>PowerPoint Presentation</vt:lpstr>
      <vt:lpstr> Closure of ductus arteriosus</vt:lpstr>
      <vt:lpstr>Closure of ductus venosus</vt:lpstr>
      <vt:lpstr>Circulation</vt:lpstr>
      <vt:lpstr>Circulation</vt:lpstr>
      <vt:lpstr>Liver</vt:lpstr>
      <vt:lpstr>Metabolism</vt:lpstr>
      <vt:lpstr>GIT and Nutrition</vt:lpstr>
      <vt:lpstr>Kidneys</vt:lpstr>
      <vt:lpstr>CNS</vt:lpstr>
      <vt:lpstr>PowerPoint Presentation</vt:lpstr>
      <vt:lpstr>Immunity</vt:lpstr>
      <vt:lpstr> Temperature regulation</vt:lpstr>
      <vt:lpstr>Secret weapon –  Brown adipose tissue</vt:lpstr>
      <vt:lpstr>Refer 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Fetus and the neonate</dc:title>
  <dc:creator>Kamila Niroshan</dc:creator>
  <cp:lastModifiedBy>Admin</cp:lastModifiedBy>
  <cp:revision>89</cp:revision>
  <dcterms:created xsi:type="dcterms:W3CDTF">2013-03-05T03:09:20Z</dcterms:created>
  <dcterms:modified xsi:type="dcterms:W3CDTF">2019-03-12T05:31:34Z</dcterms:modified>
</cp:coreProperties>
</file>